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80" r:id="rId2"/>
  </p:sldMasterIdLst>
  <p:notesMasterIdLst>
    <p:notesMasterId r:id="rId11"/>
  </p:notesMasterIdLst>
  <p:handoutMasterIdLst>
    <p:handoutMasterId r:id="rId12"/>
  </p:handoutMasterIdLst>
  <p:sldIdLst>
    <p:sldId id="359" r:id="rId3"/>
    <p:sldId id="344" r:id="rId4"/>
    <p:sldId id="364" r:id="rId5"/>
    <p:sldId id="331" r:id="rId6"/>
    <p:sldId id="362" r:id="rId7"/>
    <p:sldId id="365" r:id="rId8"/>
    <p:sldId id="358" r:id="rId9"/>
    <p:sldId id="3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09CFAEF-C3FF-4F93-8E91-D95796494C82}">
          <p14:sldIdLst>
            <p14:sldId id="359"/>
            <p14:sldId id="344"/>
            <p14:sldId id="364"/>
            <p14:sldId id="331"/>
            <p14:sldId id="362"/>
            <p14:sldId id="365"/>
            <p14:sldId id="358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204380-5F4F-79DB-76BA-42E1A046407B}" name="András Papp" initials="AP" userId="S::andras.papp@sunsetingatlan.hu::1b8d5938-bf93-40b1-9f64-3505ded337f4" providerId="AD"/>
  <p188:author id="{EBD3ACDF-7904-C0B7-2D30-44629770DD41}" name="Szécsi, Katalin" initials="SK" userId="S::Katalin.Szecsi@kpmg.hu::22beb3de-0578-47c5-8195-0e4c688708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60A"/>
    <a:srgbClr val="1D6FB8"/>
    <a:srgbClr val="009838"/>
    <a:srgbClr val="D6D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15" autoAdjust="0"/>
  </p:normalViewPr>
  <p:slideViewPr>
    <p:cSldViewPr snapToGrid="0">
      <p:cViewPr varScale="1">
        <p:scale>
          <a:sx n="75" d="100"/>
          <a:sy n="75" d="100"/>
        </p:scale>
        <p:origin x="917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24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E2D37DFE-9B1B-436C-B03A-666A97657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88B4D24-FDB0-4EB4-9E71-9A884F2C00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69EA-29BD-4148-8D1E-04CE2040001C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157C061-AE17-4D8D-9771-C500F2D98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461D66-FE14-4637-BB63-AA52616A32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F609D-384E-454F-B255-22357DA6C1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87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E22A-1877-4777-8035-250701FFCF1E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1239-6032-476F-8735-ABA057B4D7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911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1239-6032-476F-8735-ABA057B4D7E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81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1239-6032-476F-8735-ABA057B4D7E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8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B1239-6032-476F-8735-ABA057B4D7E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76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1D6FB8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/>
              <a:t>www.mket.hu</a:t>
            </a:r>
            <a:endParaRPr lang="en-US" sz="12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1C079E-DD08-2E44-896D-694DB8E5EEE4}"/>
              </a:ext>
            </a:extLst>
          </p:cNvPr>
          <p:cNvSpPr txBox="1">
            <a:spLocks/>
          </p:cNvSpPr>
          <p:nvPr userDrawn="1"/>
        </p:nvSpPr>
        <p:spPr>
          <a:xfrm>
            <a:off x="838200" y="6334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D6FB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E905A-742A-6F42-BC78-D62A1E9C11D8}" type="slidenum">
              <a:rPr lang="en-US" sz="1200" b="1" i="0" smtClean="0">
                <a:latin typeface="Abadi MT Condensed Extra Bold" panose="020B0306030101010103" pitchFamily="34" charset="77"/>
              </a:rPr>
              <a:pPr/>
              <a:t>‹#›</a:t>
            </a:fld>
            <a:endParaRPr lang="en-US" sz="1200" b="1" i="0" dirty="0">
              <a:latin typeface="Abadi MT Condensed Extra Bold" panose="020B0306030101010103" pitchFamily="34" charset="77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24598E-951C-294F-8F03-F93A7A1ED0FA}"/>
              </a:ext>
            </a:extLst>
          </p:cNvPr>
          <p:cNvSpPr txBox="1">
            <a:spLocks/>
          </p:cNvSpPr>
          <p:nvPr userDrawn="1"/>
        </p:nvSpPr>
        <p:spPr>
          <a:xfrm>
            <a:off x="5328425" y="6334919"/>
            <a:ext cx="1535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D6FB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44792-BA39-8049-9225-D99E15A0ED09}" type="datetime1">
              <a:rPr lang="hu-HU" sz="1200" b="1" i="0" smtClean="0">
                <a:latin typeface="Abadi MT Condensed Extra Bold" panose="020B0306030101010103" pitchFamily="34" charset="77"/>
              </a:rPr>
              <a:t>2025. 03. 28.</a:t>
            </a:fld>
            <a:endParaRPr lang="en-US" sz="1200" b="1" i="0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98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42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54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24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83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143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23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69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517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02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4246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2764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967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1D6FB8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</a:lstStyle>
          <a:p>
            <a:r>
              <a:rPr lang="hu-HU" dirty="0" err="1"/>
              <a:t>www.mket.hu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1C079E-DD08-2E44-896D-694DB8E5EEE4}"/>
              </a:ext>
            </a:extLst>
          </p:cNvPr>
          <p:cNvSpPr txBox="1">
            <a:spLocks/>
          </p:cNvSpPr>
          <p:nvPr userDrawn="1"/>
        </p:nvSpPr>
        <p:spPr>
          <a:xfrm>
            <a:off x="838200" y="6334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D6FB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1E905A-742A-6F42-BC78-D62A1E9C11D8}" type="slidenum">
              <a:rPr lang="en-US" sz="1200" b="1" i="0" smtClean="0">
                <a:latin typeface="Abadi MT Condensed Extra Bold" panose="020B0306030101010103" pitchFamily="34" charset="77"/>
              </a:rPr>
              <a:pPr/>
              <a:t>‹#›</a:t>
            </a:fld>
            <a:endParaRPr lang="en-US" sz="1200" b="1" i="0" dirty="0">
              <a:latin typeface="Abadi MT Condensed Extra Bold" panose="020B0306030101010103" pitchFamily="34" charset="77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624598E-951C-294F-8F03-F93A7A1ED0FA}"/>
              </a:ext>
            </a:extLst>
          </p:cNvPr>
          <p:cNvSpPr txBox="1">
            <a:spLocks/>
          </p:cNvSpPr>
          <p:nvPr userDrawn="1"/>
        </p:nvSpPr>
        <p:spPr>
          <a:xfrm>
            <a:off x="5328425" y="6334919"/>
            <a:ext cx="1535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D6FB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944792-BA39-8049-9225-D99E15A0ED09}" type="datetime1">
              <a:rPr lang="hu-HU" sz="1200" b="1" i="0" smtClean="0">
                <a:latin typeface="Abadi MT Condensed Extra Bold" panose="020B0306030101010103" pitchFamily="34" charset="77"/>
              </a:rPr>
              <a:t>2025. 03. 28.</a:t>
            </a:fld>
            <a:endParaRPr lang="en-US" sz="1200" b="1" i="0" dirty="0"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06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3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0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29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3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7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03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364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BE57-5905-41AB-A613-380B3ACD0EA1}" type="datetimeFigureOut">
              <a:rPr lang="hu-HU" smtClean="0"/>
              <a:t>2025. 03. 28.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A14A-98AB-4CA0-8626-F62C72F15F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61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9A6F-E3A5-4EAC-AF83-A88095D0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E66893-D1F0-4FC5-B1BA-FE14E7C7979D}"/>
              </a:ext>
            </a:extLst>
          </p:cNvPr>
          <p:cNvSpPr txBox="1">
            <a:spLocks/>
          </p:cNvSpPr>
          <p:nvPr/>
        </p:nvSpPr>
        <p:spPr>
          <a:xfrm>
            <a:off x="1376631" y="4737370"/>
            <a:ext cx="8622879" cy="1581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24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en-US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FFDC3F-A21D-4D6F-B933-113C52D2EABF}"/>
              </a:ext>
            </a:extLst>
          </p:cNvPr>
          <p:cNvSpPr txBox="1">
            <a:spLocks/>
          </p:cNvSpPr>
          <p:nvPr/>
        </p:nvSpPr>
        <p:spPr>
          <a:xfrm>
            <a:off x="670560" y="3813655"/>
            <a:ext cx="11049049" cy="2008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600" dirty="0">
              <a:solidFill>
                <a:schemeClr val="bg1"/>
              </a:solidFill>
              <a:latin typeface="Trebuchet MS" charset="0"/>
            </a:endParaRPr>
          </a:p>
          <a:p>
            <a:pPr marL="2062163" indent="-2062163" algn="l"/>
            <a:r>
              <a:rPr lang="hu-HU" sz="2800" dirty="0">
                <a:solidFill>
                  <a:schemeClr val="bg1"/>
                </a:solidFill>
                <a:latin typeface="Trebuchet MS" charset="0"/>
              </a:rPr>
              <a:t>Jelmondat:	</a:t>
            </a:r>
            <a:r>
              <a:rPr lang="hu-HU" sz="2800" b="1" dirty="0">
                <a:solidFill>
                  <a:srgbClr val="FFFF00"/>
                </a:solidFill>
                <a:latin typeface="Trebuchet MS" charset="0"/>
              </a:rPr>
              <a:t>Új reneszánsz, vagy hosszútávon folyamatos, lassú visszaesés? </a:t>
            </a:r>
            <a:r>
              <a:rPr lang="hu-HU" sz="2800" dirty="0">
                <a:solidFill>
                  <a:schemeClr val="bg1"/>
                </a:solidFill>
                <a:latin typeface="Trebuchet MS" charset="0"/>
              </a:rPr>
              <a:t>– </a:t>
            </a:r>
            <a:br>
              <a:rPr lang="hu-HU" sz="2800" dirty="0">
                <a:solidFill>
                  <a:schemeClr val="bg1"/>
                </a:solidFill>
                <a:latin typeface="Trebuchet MS" charset="0"/>
              </a:rPr>
            </a:br>
            <a:r>
              <a:rPr lang="hu-HU" sz="2800" dirty="0">
                <a:solidFill>
                  <a:schemeClr val="bg1"/>
                </a:solidFill>
                <a:latin typeface="Trebuchet MS" charset="0"/>
              </a:rPr>
              <a:t>ki tudja-e aknázni a hazai kapcsolt termelés a lokális energiaellátásban, az ellátásbiztonságban és a fenntarthatóságban rejlő szerepét, lehetőségeit!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A9EB6-1A78-A1B4-7239-5360E31CFF40}"/>
              </a:ext>
            </a:extLst>
          </p:cNvPr>
          <p:cNvSpPr txBox="1">
            <a:spLocks/>
          </p:cNvSpPr>
          <p:nvPr/>
        </p:nvSpPr>
        <p:spPr>
          <a:xfrm>
            <a:off x="1376631" y="1729447"/>
            <a:ext cx="9438737" cy="1581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Szeretettel köszöntöm az</a:t>
            </a:r>
          </a:p>
          <a:p>
            <a:r>
              <a:rPr lang="hu-HU" sz="2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MKET XXVIII. Konferenciájának valamennyi résztvevőjét az MKET Elnöksége nevében!</a:t>
            </a:r>
            <a:endParaRPr lang="en-US" sz="28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946A07-2031-C84F-73C0-5B45C2EBFD8D}"/>
              </a:ext>
            </a:extLst>
          </p:cNvPr>
          <p:cNvSpPr txBox="1">
            <a:spLocks/>
          </p:cNvSpPr>
          <p:nvPr/>
        </p:nvSpPr>
        <p:spPr>
          <a:xfrm>
            <a:off x="472391" y="5240398"/>
            <a:ext cx="2159049" cy="1581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24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r>
              <a:rPr lang="hu-HU" sz="2400" dirty="0">
                <a:solidFill>
                  <a:schemeClr val="bg1"/>
                </a:solidFill>
                <a:latin typeface="Trebuchet MS" charset="0"/>
              </a:rPr>
              <a:t>2025.04.03.</a:t>
            </a:r>
            <a:endParaRPr lang="hu-HU" sz="2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r>
              <a:rPr lang="hu-HU" sz="1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Papp András</a:t>
            </a:r>
          </a:p>
          <a:p>
            <a:pPr algn="l"/>
            <a:r>
              <a:rPr lang="hu-HU" sz="18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Elnök, MKET</a:t>
            </a:r>
          </a:p>
        </p:txBody>
      </p:sp>
    </p:spTree>
    <p:extLst>
      <p:ext uri="{BB962C8B-B14F-4D97-AF65-F5344CB8AC3E}">
        <p14:creationId xmlns:p14="http://schemas.microsoft.com/office/powerpoint/2010/main" val="156780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8F3162A-B9BB-4F5D-98A3-D33B10BC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34" y="1031019"/>
            <a:ext cx="3374775" cy="4435926"/>
          </a:xfrm>
        </p:spPr>
        <p:txBody>
          <a:bodyPr>
            <a:noAutofit/>
          </a:bodyPr>
          <a:lstStyle/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2024-ben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a kapcsoltan termelt villamos energia mennyisége 3623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GWh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volt, ami </a:t>
            </a: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a 2023-as szinten van</a:t>
            </a:r>
          </a:p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A részarány, az elmúlt 20 év majdnem legkisebb aránya, megegyezik a 2017-es mélyponttal</a:t>
            </a:r>
          </a:p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A bruttó termelés több, mint 4%-kal </a:t>
            </a: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34 000 </a:t>
            </a:r>
            <a:r>
              <a:rPr lang="hu-HU" sz="1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GWh-ra</a:t>
            </a: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növekedett.</a:t>
            </a:r>
          </a:p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A megújuló 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(elsősorban napenergia) </a:t>
            </a: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részarány majdnem 25 %</a:t>
            </a:r>
          </a:p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Import részarány </a:t>
            </a:r>
            <a:r>
              <a:rPr lang="hu-HU" sz="1400" b="1" dirty="0">
                <a:solidFill>
                  <a:srgbClr val="1D6FB8"/>
                </a:solidFill>
                <a:latin typeface="Trebuchet MS" panose="020B0603020202020204" pitchFamily="34" charset="0"/>
              </a:rPr>
              <a:t>egyre csökken, 2024-ben </a:t>
            </a:r>
            <a:r>
              <a:rPr lang="hu-HU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24 % volt</a:t>
            </a:r>
          </a:p>
          <a:p>
            <a:pPr marL="285750" indent="-285750" defTabSz="4572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u-HU" sz="1400" b="1" dirty="0">
                <a:solidFill>
                  <a:srgbClr val="1D6FB8"/>
                </a:solidFill>
                <a:latin typeface="Trebuchet MS" panose="020B0603020202020204" pitchFamily="34" charset="0"/>
              </a:rPr>
              <a:t>Már </a:t>
            </a:r>
            <a:r>
              <a:rPr lang="hu-HU" sz="1400" b="1" dirty="0">
                <a:solidFill>
                  <a:srgbClr val="FF0000"/>
                </a:solidFill>
                <a:latin typeface="Trebuchet MS" panose="020B0603020202020204" pitchFamily="34" charset="0"/>
              </a:rPr>
              <a:t>exportálók is lettünk </a:t>
            </a:r>
            <a:r>
              <a:rPr lang="hu-HU" sz="1400" b="1" dirty="0">
                <a:solidFill>
                  <a:srgbClr val="1D6FB8"/>
                </a:solidFill>
                <a:latin typeface="Trebuchet MS" panose="020B0603020202020204" pitchFamily="34" charset="0"/>
              </a:rPr>
              <a:t>napközben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1D3DA43-AF53-404A-B855-30E4D0D6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94745D-B182-4404-82F7-652172A74880}"/>
              </a:ext>
            </a:extLst>
          </p:cNvPr>
          <p:cNvSpPr txBox="1">
            <a:spLocks/>
          </p:cNvSpPr>
          <p:nvPr/>
        </p:nvSpPr>
        <p:spPr>
          <a:xfrm>
            <a:off x="2619171" y="136525"/>
            <a:ext cx="8544547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1D6FB8"/>
                </a:solidFill>
                <a:latin typeface="Trebuchet MS" charset="0"/>
              </a:rPr>
              <a:t>A villamos energia termelés alakulása 2024.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38F3162A-B9BB-4F5D-98A3-D33B10BCF211}"/>
              </a:ext>
            </a:extLst>
          </p:cNvPr>
          <p:cNvSpPr txBox="1">
            <a:spLocks/>
          </p:cNvSpPr>
          <p:nvPr/>
        </p:nvSpPr>
        <p:spPr>
          <a:xfrm>
            <a:off x="6219939" y="1253331"/>
            <a:ext cx="3374776" cy="421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F41C4-BEE2-401D-8315-AC6F93953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63962"/>
            <a:ext cx="43090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fr-FR" sz="1300" b="1" dirty="0">
                <a:solidFill>
                  <a:srgbClr val="164194"/>
                </a:solidFill>
                <a:latin typeface="Trebuchet MS" panose="020B0603020202020204" pitchFamily="34" charset="0"/>
              </a:rPr>
              <a:t>Forrás</a:t>
            </a:r>
            <a:r>
              <a:rPr lang="en-US" altLang="fr-FR" sz="1300" b="1" dirty="0">
                <a:solidFill>
                  <a:srgbClr val="164194"/>
                </a:solidFill>
                <a:latin typeface="Trebuchet MS" panose="020B0603020202020204" pitchFamily="34" charset="0"/>
              </a:rPr>
              <a:t>:</a:t>
            </a:r>
            <a:r>
              <a:rPr lang="en-US" altLang="fr-FR" sz="1300" dirty="0">
                <a:solidFill>
                  <a:srgbClr val="164194"/>
                </a:solidFill>
                <a:latin typeface="Trebuchet MS" panose="020B0603020202020204" pitchFamily="34" charset="0"/>
              </a:rPr>
              <a:t> </a:t>
            </a:r>
            <a:r>
              <a:rPr lang="hu-HU" altLang="fr-FR" sz="1300" dirty="0">
                <a:solidFill>
                  <a:srgbClr val="164194"/>
                </a:solidFill>
                <a:latin typeface="Trebuchet MS" panose="020B0603020202020204" pitchFamily="34" charset="0"/>
              </a:rPr>
              <a:t>MAVIR, MKET</a:t>
            </a:r>
            <a:endParaRPr lang="en-US" altLang="fr-FR" sz="1300" dirty="0">
              <a:solidFill>
                <a:srgbClr val="164194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1C24058-6C20-E668-5252-4A59FDE77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81" y="825801"/>
            <a:ext cx="7477760" cy="300036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8695B19-433D-FEE6-5E50-9C23B8AC3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60" y="3908956"/>
            <a:ext cx="7640320" cy="24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6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8886-A24D-880A-E1B1-5A7C00F4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A2C1CFC-6B4C-61B5-36C1-BE1BA48B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889242-59D6-48F8-FBF4-6A9AC2E72015}"/>
              </a:ext>
            </a:extLst>
          </p:cNvPr>
          <p:cNvSpPr txBox="1">
            <a:spLocks/>
          </p:cNvSpPr>
          <p:nvPr/>
        </p:nvSpPr>
        <p:spPr>
          <a:xfrm>
            <a:off x="2562982" y="134109"/>
            <a:ext cx="8145658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1D6FB8"/>
                </a:solidFill>
                <a:latin typeface="Trebuchet MS" charset="0"/>
              </a:rPr>
              <a:t>Villamos energia rendszer 2025.03.20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9B32021-74CC-684B-73CB-C608AB64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78" y="4660879"/>
            <a:ext cx="4913362" cy="1404158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hu-HU" sz="1800" b="1" i="0" u="none" strike="noStrike" baseline="0" dirty="0">
                <a:solidFill>
                  <a:srgbClr val="0C0C0C"/>
                </a:solidFill>
                <a:latin typeface="Calibri" panose="020F0502020204030204" pitchFamily="34" charset="0"/>
              </a:rPr>
              <a:t>Már március közepén  6 300 MW a PV termelés, ebből 2400 MW a szabályozatlan HMKE</a:t>
            </a:r>
            <a:endParaRPr lang="hu-HU" sz="1800" b="1" dirty="0">
              <a:solidFill>
                <a:srgbClr val="0C0C0C"/>
              </a:solidFill>
              <a:latin typeface="Calibri" panose="020F050202020403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hu-HU" sz="1800" b="1" i="0" u="none" strike="noStrike" baseline="0" dirty="0">
                <a:solidFill>
                  <a:srgbClr val="0C0C0C"/>
                </a:solidFill>
                <a:latin typeface="Calibri" panose="020F0502020204030204" pitchFamily="34" charset="0"/>
              </a:rPr>
              <a:t>Az export</a:t>
            </a:r>
            <a:r>
              <a:rPr lang="hu-HU" sz="1800" b="1" dirty="0">
                <a:solidFill>
                  <a:srgbClr val="0C0C0C"/>
                </a:solidFill>
                <a:latin typeface="Calibri" panose="020F0502020204030204" pitchFamily="34" charset="0"/>
              </a:rPr>
              <a:t>-i</a:t>
            </a:r>
            <a:r>
              <a:rPr lang="hu-HU" sz="1800" b="1" i="0" u="none" strike="noStrike" baseline="0" dirty="0">
                <a:solidFill>
                  <a:srgbClr val="0C0C0C"/>
                </a:solidFill>
                <a:latin typeface="Calibri" panose="020F0502020204030204" pitchFamily="34" charset="0"/>
              </a:rPr>
              <a:t>mport volatilitás (+2200 és -2700 MW között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hu-HU" sz="1800" b="1" dirty="0">
                <a:solidFill>
                  <a:srgbClr val="0C0C0C"/>
                </a:solidFill>
                <a:latin typeface="Calibri" panose="020F0502020204030204" pitchFamily="34" charset="0"/>
              </a:rPr>
              <a:t>Negatív és 0 közötti árak 5 órán keresztül 400 EUR/</a:t>
            </a:r>
            <a:r>
              <a:rPr lang="hu-HU" sz="1800" b="1" dirty="0" err="1">
                <a:solidFill>
                  <a:srgbClr val="0C0C0C"/>
                </a:solidFill>
                <a:latin typeface="Calibri" panose="020F0502020204030204" pitchFamily="34" charset="0"/>
              </a:rPr>
              <a:t>MWh</a:t>
            </a:r>
            <a:r>
              <a:rPr lang="hu-HU" sz="1800" b="1" dirty="0">
                <a:solidFill>
                  <a:srgbClr val="0C0C0C"/>
                </a:solidFill>
                <a:latin typeface="Calibri" panose="020F0502020204030204" pitchFamily="34" charset="0"/>
              </a:rPr>
              <a:t> napi volatilitás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hu-HU" sz="1800" b="1" i="0" u="none" strike="noStrike" baseline="0" dirty="0">
                <a:solidFill>
                  <a:srgbClr val="0C0C0C"/>
                </a:solidFill>
                <a:latin typeface="Calibri" panose="020F0502020204030204" pitchFamily="34" charset="0"/>
              </a:rPr>
              <a:t>+ 7 000 MW PV, + 1 500 MW Gáz?</a:t>
            </a:r>
            <a:endParaRPr lang="hu-HU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u-HU" sz="19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C44677A-FB87-B35A-4091-83FDC0E7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673" y="946340"/>
            <a:ext cx="5888249" cy="3011985"/>
          </a:xfrm>
          <a:prstGeom prst="rect">
            <a:avLst/>
          </a:prstGeom>
        </p:spPr>
      </p:pic>
      <p:pic>
        <p:nvPicPr>
          <p:cNvPr id="15" name="Kép 14" descr="A képen szöveg, diagram, Diagram, so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7547421-1098-2C59-AA52-B2126730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" y="892002"/>
            <a:ext cx="5096302" cy="371628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419DC2F-7AA2-54FC-4F3B-219DB355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40" y="4125993"/>
            <a:ext cx="6258560" cy="2266493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09ABB499-60AC-56B3-1EE8-141F569A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38" y="6210156"/>
            <a:ext cx="43090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fr-FR" sz="1300" b="1" dirty="0">
                <a:solidFill>
                  <a:srgbClr val="164194"/>
                </a:solidFill>
                <a:latin typeface="Trebuchet MS" panose="020B0603020202020204" pitchFamily="34" charset="0"/>
              </a:rPr>
              <a:t>Forrás</a:t>
            </a:r>
            <a:r>
              <a:rPr lang="en-US" altLang="fr-FR" sz="1300" b="1" dirty="0">
                <a:solidFill>
                  <a:srgbClr val="164194"/>
                </a:solidFill>
                <a:latin typeface="Trebuchet MS" panose="020B0603020202020204" pitchFamily="34" charset="0"/>
              </a:rPr>
              <a:t>:</a:t>
            </a:r>
            <a:r>
              <a:rPr lang="en-US" altLang="fr-FR" sz="1300" dirty="0">
                <a:solidFill>
                  <a:srgbClr val="164194"/>
                </a:solidFill>
                <a:latin typeface="Trebuchet MS" panose="020B0603020202020204" pitchFamily="34" charset="0"/>
              </a:rPr>
              <a:t> </a:t>
            </a:r>
            <a:r>
              <a:rPr lang="hu-HU" altLang="fr-FR" sz="1300" dirty="0">
                <a:solidFill>
                  <a:srgbClr val="164194"/>
                </a:solidFill>
                <a:latin typeface="Trebuchet MS" panose="020B0603020202020204" pitchFamily="34" charset="0"/>
              </a:rPr>
              <a:t>MAVIR, HUPX, MKET</a:t>
            </a:r>
            <a:endParaRPr lang="en-US" altLang="fr-FR" sz="1300" dirty="0">
              <a:solidFill>
                <a:srgbClr val="16419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8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1D3DA43-AF53-404A-B855-30E4D0D6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38F3162A-B9BB-4F5D-98A3-D33B10BCF211}"/>
              </a:ext>
            </a:extLst>
          </p:cNvPr>
          <p:cNvSpPr txBox="1">
            <a:spLocks/>
          </p:cNvSpPr>
          <p:nvPr/>
        </p:nvSpPr>
        <p:spPr>
          <a:xfrm>
            <a:off x="6219939" y="1253331"/>
            <a:ext cx="3374776" cy="421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79F56D-CDD0-42A5-A525-927A563FCA9A}"/>
              </a:ext>
            </a:extLst>
          </p:cNvPr>
          <p:cNvSpPr txBox="1">
            <a:spLocks/>
          </p:cNvSpPr>
          <p:nvPr/>
        </p:nvSpPr>
        <p:spPr>
          <a:xfrm>
            <a:off x="2562982" y="134109"/>
            <a:ext cx="8206618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1D6FB8"/>
                </a:solidFill>
                <a:latin typeface="Trebuchet MS" charset="0"/>
              </a:rPr>
              <a:t>A konferencia fókuszai, a jövőkép kérdései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01FB02F0-BC5A-E95D-E6C3-66EADAFB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848"/>
            <a:ext cx="10515600" cy="545650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solidFill>
                  <a:srgbClr val="1D6FB8"/>
                </a:solidFill>
                <a:latin typeface="Trebuchet MS" panose="020B0603020202020204" pitchFamily="34" charset="0"/>
              </a:rPr>
              <a:t>Milyen témák legyenek? - „</a:t>
            </a:r>
            <a:r>
              <a:rPr lang="pt-BR" sz="1200" b="1" dirty="0">
                <a:solidFill>
                  <a:srgbClr val="1D6FB8"/>
                </a:solidFill>
                <a:latin typeface="Trebuchet MS" panose="020B0603020202020204" pitchFamily="34" charset="0"/>
              </a:rPr>
              <a:t>Minden változik, de a lényeg nem</a:t>
            </a:r>
            <a:r>
              <a:rPr lang="hu-HU" sz="1200" b="1" dirty="0">
                <a:solidFill>
                  <a:srgbClr val="1D6FB8"/>
                </a:solidFill>
                <a:latin typeface="Trebuchet MS" panose="020B0603020202020204" pitchFamily="34" charset="0"/>
              </a:rPr>
              <a:t>” Batta Gergő előadás címe</a:t>
            </a:r>
          </a:p>
          <a:p>
            <a:pPr marL="447675" indent="-184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A tavalyi problémák velünk maradtak…</a:t>
            </a:r>
          </a:p>
          <a:p>
            <a:pPr marL="447675" indent="-1841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Megáll-e a kapcsolt részarány csökkenés?</a:t>
            </a:r>
          </a:p>
          <a:p>
            <a:pPr marL="447675" indent="-1841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u-HU" sz="8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solidFill>
                  <a:srgbClr val="1D6FB8"/>
                </a:solidFill>
                <a:latin typeface="Trebuchet MS" panose="020B0603020202020204" pitchFamily="34" charset="0"/>
              </a:rPr>
              <a:t>Kérdések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Villamos energia - egyik oldalon fogyasztáscsökkenés – másik oldalon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hatalmas új igények az iparban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Nem csak az a kérdés mennyibe kerül az energia, hanem hol termeljük meg? - A magyar energiamix és kapacitásmix jövője,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hova tesszük a termelt energiát?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Mikor kell a gázt kivezetni a mixből? </a:t>
            </a: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(a gázbázisú termelés még 2040-ig jelen lesz)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Ellátásbiztonság – nagy erőművek és importhányad -  decentralizáltság csak megújulóknál,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szállítás biztonsága, hálózati veszteségek?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Látványosan felfutó megújuló termelés  és energiaárak -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Negatív áramárak gyakorlattá válnak?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Villamos energia elosztó termelő rendszer kihívásai – már most 5 000 MW volatilitás az export –importban napon belül,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Szabályzási csúcsok ki főleg le irányban (átlag 200-250 MW helyett akár 700- 1000 MW - előfordul, hogy a szabályzási csúcsokban már nem elég a hazai szabályzó</a:t>
            </a:r>
            <a:endParaRPr lang="hu-HU" sz="12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Szabályzási piac kihívásai - </a:t>
            </a:r>
            <a:r>
              <a:rPr lang="hu-HU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Már mindenki szabályoz </a:t>
            </a: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– zöld szabályzó portfóliók, új 1 500 MW nem piaci CCGT tárolók </a:t>
            </a:r>
            <a:r>
              <a:rPr lang="hu-HU" sz="1200" dirty="0">
                <a:solidFill>
                  <a:srgbClr val="1D6FB8"/>
                </a:solidFill>
                <a:latin typeface="Trebuchet MS" charset="0"/>
              </a:rPr>
              <a:t>támogatott több, mint 600 </a:t>
            </a:r>
            <a:r>
              <a:rPr lang="hu-HU" sz="1200" dirty="0" err="1">
                <a:solidFill>
                  <a:srgbClr val="1D6FB8"/>
                </a:solidFill>
                <a:latin typeface="Trebuchet MS" charset="0"/>
              </a:rPr>
              <a:t>MWh</a:t>
            </a:r>
            <a:r>
              <a:rPr lang="hu-HU" sz="1200" dirty="0">
                <a:solidFill>
                  <a:srgbClr val="1D6FB8"/>
                </a:solidFill>
                <a:latin typeface="Trebuchet MS" charset="0"/>
              </a:rPr>
              <a:t> kapacitás kiépülése</a:t>
            </a: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, fogyasztói oldali szabályzás </a:t>
            </a: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Nemzetközi p</a:t>
            </a:r>
            <a:r>
              <a:rPr lang="hu-HU" sz="1200" dirty="0">
                <a:solidFill>
                  <a:srgbClr val="1D6FB8"/>
                </a:solidFill>
                <a:latin typeface="Trebuchet MS" charset="0"/>
              </a:rPr>
              <a:t>iacnyitással összefüggően </a:t>
            </a:r>
            <a:r>
              <a:rPr lang="hu-HU" sz="1200" dirty="0">
                <a:solidFill>
                  <a:srgbClr val="FF0000"/>
                </a:solidFill>
                <a:latin typeface="Trebuchet MS" charset="0"/>
              </a:rPr>
              <a:t>regionális verseny </a:t>
            </a:r>
            <a:r>
              <a:rPr lang="hu-HU" sz="1200" dirty="0">
                <a:solidFill>
                  <a:srgbClr val="1D6FB8"/>
                </a:solidFill>
                <a:latin typeface="Trebuchet MS" charset="0"/>
              </a:rPr>
              <a:t>- Picasso, Mari projekt - várható csatlakozás 2026Q1?</a:t>
            </a:r>
            <a:endParaRPr lang="hu-HU" sz="12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Hőpiaci kihívások – a jövő távhőjének forrásoldala – </a:t>
            </a:r>
            <a:r>
              <a:rPr lang="hu-HU" sz="1200" dirty="0">
                <a:solidFill>
                  <a:srgbClr val="FF0000"/>
                </a:solidFill>
                <a:latin typeface="Trebuchet MS" charset="0"/>
              </a:rPr>
              <a:t>hőszivattyú, villamos fűtés, </a:t>
            </a:r>
            <a:r>
              <a:rPr lang="hu-HU" sz="1200" dirty="0" err="1">
                <a:solidFill>
                  <a:srgbClr val="FF0000"/>
                </a:solidFill>
                <a:latin typeface="Trebuchet MS" charset="0"/>
              </a:rPr>
              <a:t>geotermia</a:t>
            </a:r>
            <a:r>
              <a:rPr lang="hu-HU" sz="1200" dirty="0">
                <a:solidFill>
                  <a:srgbClr val="FF0000"/>
                </a:solidFill>
                <a:latin typeface="Trebuchet MS" charset="0"/>
              </a:rPr>
              <a:t>?</a:t>
            </a:r>
            <a:endParaRPr lang="hu-HU" sz="12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Változások a szabályzásban</a:t>
            </a:r>
          </a:p>
          <a:p>
            <a:pPr marL="6064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Csatlakozás a Mari és Picasso projektekhez - csúszás</a:t>
            </a:r>
          </a:p>
          <a:p>
            <a:pPr marL="6064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200" dirty="0">
                <a:solidFill>
                  <a:srgbClr val="1D6FB8"/>
                </a:solidFill>
                <a:latin typeface="Trebuchet MS" charset="0"/>
              </a:rPr>
              <a:t>DIRECTIVE (EU) 2023/1791  és DIRECTIVE (EU) 2024/1788</a:t>
            </a:r>
          </a:p>
          <a:p>
            <a:pPr marL="6064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A magyarországi </a:t>
            </a:r>
            <a:r>
              <a:rPr lang="hu-HU" sz="12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hőár</a:t>
            </a:r>
            <a:r>
              <a:rPr lang="hu-HU" sz="1200" dirty="0">
                <a:solidFill>
                  <a:srgbClr val="1D6FB8"/>
                </a:solidFill>
                <a:latin typeface="Trebuchet MS" panose="020B0603020202020204" pitchFamily="34" charset="0"/>
              </a:rPr>
              <a:t> szabályzás jövője, 2026-ig semmi?</a:t>
            </a:r>
          </a:p>
        </p:txBody>
      </p:sp>
    </p:spTree>
    <p:extLst>
      <p:ext uri="{BB962C8B-B14F-4D97-AF65-F5344CB8AC3E}">
        <p14:creationId xmlns:p14="http://schemas.microsoft.com/office/powerpoint/2010/main" val="332403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1D3DA43-AF53-404A-B855-30E4D0D6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38F3162A-B9BB-4F5D-98A3-D33B10BCF211}"/>
              </a:ext>
            </a:extLst>
          </p:cNvPr>
          <p:cNvSpPr txBox="1">
            <a:spLocks/>
          </p:cNvSpPr>
          <p:nvPr/>
        </p:nvSpPr>
        <p:spPr>
          <a:xfrm>
            <a:off x="6219939" y="1253331"/>
            <a:ext cx="3374776" cy="421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79F56D-CDD0-42A5-A525-927A563FCA9A}"/>
              </a:ext>
            </a:extLst>
          </p:cNvPr>
          <p:cNvSpPr txBox="1">
            <a:spLocks/>
          </p:cNvSpPr>
          <p:nvPr/>
        </p:nvSpPr>
        <p:spPr>
          <a:xfrm>
            <a:off x="2562982" y="134109"/>
            <a:ext cx="7772400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1D6FB8"/>
                </a:solidFill>
                <a:latin typeface="Trebuchet MS" charset="0"/>
              </a:rPr>
              <a:t>Témák, programok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01FB02F0-BC5A-E95D-E6C3-66EADAFB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28955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hu-HU" sz="1900" dirty="0">
                <a:solidFill>
                  <a:srgbClr val="1D6FB8"/>
                </a:solidFill>
                <a:latin typeface="Trebuchet MS" panose="020B0603020202020204" pitchFamily="34" charset="0"/>
              </a:rPr>
              <a:t>Első nap:	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Új trendek, fejlesztések a kapcsolt energiatermelésben</a:t>
            </a:r>
          </a:p>
          <a:p>
            <a:pPr marL="720725" lvl="1" indent="0" defTabSz="45720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Alkalmazkodás az új üzemviteli igényekhez – fejlesztések, beruházások – MVM,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Centrax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Pezimpex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Innio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Jenbacher</a:t>
            </a: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720725" lvl="1" indent="0" defTabSz="45720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	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Borkóstoló (ismét MÁTRA)</a:t>
            </a:r>
          </a:p>
          <a:p>
            <a:pPr marL="457200" lvl="1" indent="0" defTabSz="457200">
              <a:buNone/>
              <a:defRPr/>
            </a:pP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900" dirty="0">
                <a:solidFill>
                  <a:srgbClr val="1D6FB8"/>
                </a:solidFill>
                <a:latin typeface="Trebuchet MS" panose="020B0603020202020204" pitchFamily="34" charset="0"/>
              </a:rPr>
              <a:t>Második nap: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Kapcsolt energiatermelés európai helyzetkép–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Cogen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Europe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Villamos energiarendszer és piac aktualitásai – MAVIR, HUPX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Gázpiaci aktualitások -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Energiq</a:t>
            </a: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A nagy termelői portfóliók menedzsmentje, üzemeltetése  és karbantartása – a kihívásokra adott válaszok – ALTEO, VEOLIA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Magyar energiapolitika aktualitásai kapcsolt termelés és távhő szemszögből - EM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A kapcsolt termelés jövője a távhőben – MATÁSZ, Tatabányai Erőmű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Pódiumvita: Ellátásbiztonság kapcsolt energiatermelés nélkül? Távhőár kerekasztal</a:t>
            </a: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742950" lvl="1" indent="-285750" defTabSz="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FF0000"/>
                </a:solidFill>
                <a:latin typeface="Trebuchet MS" panose="020B0603020202020204" pitchFamily="34" charset="0"/>
              </a:rPr>
              <a:t>Gálavacsora, Díjátadás, Meglepetés műsor</a:t>
            </a:r>
          </a:p>
          <a:p>
            <a:pPr marL="457200" lvl="1" indent="0" defTabSz="457200">
              <a:buNone/>
              <a:defRPr/>
            </a:pP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900" dirty="0">
                <a:solidFill>
                  <a:srgbClr val="1D6FB8"/>
                </a:solidFill>
                <a:latin typeface="Trebuchet MS" panose="020B0603020202020204" pitchFamily="34" charset="0"/>
              </a:rPr>
              <a:t>Harmadik nap (ami az első napon kimaradt):</a:t>
            </a:r>
          </a:p>
          <a:p>
            <a:pPr marL="742950" lvl="1" indent="-285750" defTabSz="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Kapcsolt energiatermelés hatékonyságnövelése, új alternatívák, fejlesztések -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Power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Szerviz Kft.,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Lubexpert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Plant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Industrial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Engineering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Kft.,  MVM Zrt.,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Brenmiller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Europe, MAEN-Energetika Zrt.,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ScytEnergy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Kft., </a:t>
            </a:r>
            <a:r>
              <a:rPr lang="hu-HU" sz="1400" dirty="0" err="1">
                <a:solidFill>
                  <a:srgbClr val="1D6FB8"/>
                </a:solidFill>
                <a:latin typeface="Trebuchet MS" panose="020B0603020202020204" pitchFamily="34" charset="0"/>
              </a:rPr>
              <a:t>HeatVentors</a:t>
            </a:r>
            <a:r>
              <a:rPr lang="hu-HU" sz="1400" dirty="0">
                <a:solidFill>
                  <a:srgbClr val="1D6FB8"/>
                </a:solidFill>
                <a:latin typeface="Trebuchet MS" panose="020B0603020202020204" pitchFamily="34" charset="0"/>
              </a:rPr>
              <a:t> Kft.</a:t>
            </a:r>
          </a:p>
          <a:p>
            <a:pPr marL="742950" lvl="1" indent="-285750" defTabSz="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hu-HU" sz="14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u-HU" sz="1900" dirty="0">
              <a:solidFill>
                <a:srgbClr val="1D6FB8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76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2DEAE-124C-45D9-7724-391B4CA1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009D7A0-BAF0-AFAD-0223-9F938C2E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FC9508BB-D8B6-9880-DDB6-07C1988F6DE6}"/>
              </a:ext>
            </a:extLst>
          </p:cNvPr>
          <p:cNvSpPr txBox="1">
            <a:spLocks/>
          </p:cNvSpPr>
          <p:nvPr/>
        </p:nvSpPr>
        <p:spPr>
          <a:xfrm>
            <a:off x="6219939" y="1253331"/>
            <a:ext cx="3374776" cy="421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902E00-D7AD-0600-BD44-6EC31449E2DF}"/>
              </a:ext>
            </a:extLst>
          </p:cNvPr>
          <p:cNvSpPr txBox="1">
            <a:spLocks/>
          </p:cNvSpPr>
          <p:nvPr/>
        </p:nvSpPr>
        <p:spPr>
          <a:xfrm>
            <a:off x="2562982" y="134109"/>
            <a:ext cx="7772400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1D6FB8"/>
                </a:solidFill>
                <a:latin typeface="Trebuchet MS" charset="0"/>
              </a:rPr>
              <a:t>Egy korszakos elnökségi tag – Hamvai László üzenete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8E78217-2A37-E576-A3CB-377D0169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120"/>
            <a:ext cx="10515600" cy="51422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Kedves Barátaim, kedves Kapcsoltak !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 szeretettel köszöntelek Benneteket én is az MKET 28.konferenciáján.Sajnálom, hogy nem lehetek köztetek e kedves, számomra mindig fontos energetikai fórumon, ahol mindig sok új, hasznos, érdekes ismerettel gazdagodtam. Most is-mint régen- figyelemmel kísérem a Kapcsolt Energia Társaság és Tagvállalatai munkáját  (de már csak a lelkesedés, az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on-line kapcsolat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marad…)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Szabadjon néhány gondolatot/ajánlást adnom a konferencia munkájához ,amit az utóbbi idők változásai hoztak. A „kapcsoltak” talpon-maradásához szükségesnek látom az alábbiakat megszívlelni, figyelembe venni: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Napjainkban egyre jobban látszik az energia-ipar területén is az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átrendeződés, a gazdasági viszonyok változása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…ehhez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muszály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alkalmazkodni,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energia termelő/tároló berendezéseknél egyre fontosabb lesz az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innováció, az MI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bevezetése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gázmotorok tovább-fejlesztése a hidrogén fogadására , ezzel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történő üzemeltetésre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Kiegyenlítő villamos energia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egyre növekvő szükségletének ellátása</a:t>
            </a:r>
            <a:endParaRPr lang="hu-H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környező szomszédos országok (vízerőműveinek/tározóinak)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beintegrálása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hazai csúcs-igények kielégítéséhez a hazai gyors-indítású erőműveink mellé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energia-mix növelése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elterjesztése, továbbfejlesztése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Iparági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szakember után-pótlás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felkarolása, feltételeinek segítése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Ezek után  -a szép környezethez méltó -hasznos,  eredményes konferenciát kíván Nektek: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hu-H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Hamvai Laci-bácsi</a:t>
            </a:r>
          </a:p>
        </p:txBody>
      </p:sp>
    </p:spTree>
    <p:extLst>
      <p:ext uri="{BB962C8B-B14F-4D97-AF65-F5344CB8AC3E}">
        <p14:creationId xmlns:p14="http://schemas.microsoft.com/office/powerpoint/2010/main" val="83460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1D3DA43-AF53-404A-B855-30E4D0D6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/>
              <a:t>www.mket.hu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94745D-B182-4404-82F7-652172A74880}"/>
              </a:ext>
            </a:extLst>
          </p:cNvPr>
          <p:cNvSpPr txBox="1">
            <a:spLocks/>
          </p:cNvSpPr>
          <p:nvPr/>
        </p:nvSpPr>
        <p:spPr>
          <a:xfrm>
            <a:off x="3423040" y="192277"/>
            <a:ext cx="7772400" cy="589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>
                <a:solidFill>
                  <a:srgbClr val="1D6FB8"/>
                </a:solidFill>
                <a:latin typeface="Trebuchet MS" charset="0"/>
              </a:rPr>
              <a:t>Köszönet támogatóinknak és az előadóknak</a:t>
            </a:r>
            <a:endParaRPr lang="en-US" sz="3200" dirty="0">
              <a:solidFill>
                <a:srgbClr val="1D6FB8"/>
              </a:solidFill>
              <a:latin typeface="Trebuchet MS" charset="0"/>
            </a:endParaRPr>
          </a:p>
        </p:txBody>
      </p:sp>
      <p:sp>
        <p:nvSpPr>
          <p:cNvPr id="7" name="Tartalom helye 1">
            <a:extLst>
              <a:ext uri="{FF2B5EF4-FFF2-40B4-BE49-F238E27FC236}">
                <a16:creationId xmlns:a16="http://schemas.microsoft.com/office/drawing/2014/main" id="{38F3162A-B9BB-4F5D-98A3-D33B10BCF211}"/>
              </a:ext>
            </a:extLst>
          </p:cNvPr>
          <p:cNvSpPr txBox="1">
            <a:spLocks/>
          </p:cNvSpPr>
          <p:nvPr/>
        </p:nvSpPr>
        <p:spPr>
          <a:xfrm>
            <a:off x="6219939" y="1253331"/>
            <a:ext cx="3374776" cy="421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pic>
        <p:nvPicPr>
          <p:cNvPr id="6" name="Kép 5" descr="A képen szöveg, képernyőkép, Betűtípus, embléma látható&#10;&#10;Automatikusan generált leírás">
            <a:extLst>
              <a:ext uri="{FF2B5EF4-FFF2-40B4-BE49-F238E27FC236}">
                <a16:creationId xmlns:a16="http://schemas.microsoft.com/office/drawing/2014/main" id="{1844D502-B1C0-48EC-57CA-A4F54039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7" y="1142715"/>
            <a:ext cx="9268685" cy="52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1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E66893-D1F0-4FC5-B1BA-FE14E7C7979D}"/>
              </a:ext>
            </a:extLst>
          </p:cNvPr>
          <p:cNvSpPr txBox="1">
            <a:spLocks/>
          </p:cNvSpPr>
          <p:nvPr/>
        </p:nvSpPr>
        <p:spPr>
          <a:xfrm>
            <a:off x="1376631" y="4737370"/>
            <a:ext cx="8622879" cy="1581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32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hu-HU" sz="2400" dirty="0">
              <a:solidFill>
                <a:schemeClr val="bg1"/>
              </a:solidFill>
              <a:latin typeface="Trebuchet MS" charset="0"/>
            </a:endParaRPr>
          </a:p>
          <a:p>
            <a:pPr algn="l"/>
            <a:endParaRPr lang="en-US" sz="14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FFDC3F-A21D-4D6F-B933-113C52D2EABF}"/>
              </a:ext>
            </a:extLst>
          </p:cNvPr>
          <p:cNvSpPr txBox="1">
            <a:spLocks/>
          </p:cNvSpPr>
          <p:nvPr/>
        </p:nvSpPr>
        <p:spPr>
          <a:xfrm>
            <a:off x="1376631" y="2117632"/>
            <a:ext cx="9438737" cy="2386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solidFill>
                  <a:schemeClr val="bg1"/>
                </a:solidFill>
                <a:latin typeface="Trebuchet MS" charset="0"/>
              </a:rPr>
              <a:t>Kellemes és tartalmas időtöltést kívánok mindenkinek az MKET Elnöksége nevében! </a:t>
            </a:r>
          </a:p>
        </p:txBody>
      </p:sp>
    </p:spTree>
    <p:extLst>
      <p:ext uri="{BB962C8B-B14F-4D97-AF65-F5344CB8AC3E}">
        <p14:creationId xmlns:p14="http://schemas.microsoft.com/office/powerpoint/2010/main" val="2593994134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30705</TotalTime>
  <Words>894</Words>
  <Application>Microsoft Office PowerPoint</Application>
  <PresentationFormat>Szélesvásznú</PresentationFormat>
  <Paragraphs>93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Abadi MT Condensed Extra Bold</vt:lpstr>
      <vt:lpstr>Arial</vt:lpstr>
      <vt:lpstr>Calibri</vt:lpstr>
      <vt:lpstr>Calibri Light</vt:lpstr>
      <vt:lpstr>Trebuchet MS</vt:lpstr>
      <vt:lpstr>Wingdings</vt:lpstr>
      <vt:lpstr>Egyéni tervezés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CÍM CÍM CÍM CÍM CÍM CÍM CÍM</dc:title>
  <dc:creator>zskel</dc:creator>
  <cp:lastModifiedBy>Papp András</cp:lastModifiedBy>
  <cp:revision>425</cp:revision>
  <dcterms:created xsi:type="dcterms:W3CDTF">2018-03-14T12:17:02Z</dcterms:created>
  <dcterms:modified xsi:type="dcterms:W3CDTF">2025-04-02T11:08:11Z</dcterms:modified>
</cp:coreProperties>
</file>